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Roboto Condensed" charset="1" panose="02000000000000000000"/>
      <p:regular r:id="rId13"/>
    </p:embeddedFont>
    <p:embeddedFont>
      <p:font typeface="Computer Says No" charset="1" panose="00000400000000000000"/>
      <p:regular r:id="rId14"/>
    </p:embeddedFont>
    <p:embeddedFont>
      <p:font typeface="Poppins Light" charset="1" panose="00000400000000000000"/>
      <p:regular r:id="rId15"/>
    </p:embeddedFont>
    <p:embeddedFont>
      <p:font typeface="Poppins Medium" charset="1" panose="000006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pn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5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1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8.jpeg" Type="http://schemas.openxmlformats.org/officeDocument/2006/relationships/image"/><Relationship Id="rId4" Target="../media/image19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576678" y="61722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16506" y="-2067179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61481" y="-41148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680593" y="9182100"/>
            <a:ext cx="6926813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>
                <a:solidFill>
                  <a:srgbClr val="6866E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Жураев Фаррух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0" y="1823942"/>
            <a:ext cx="3948234" cy="1724379"/>
          </a:xfrm>
          <a:custGeom>
            <a:avLst/>
            <a:gdLst/>
            <a:ahLst/>
            <a:cxnLst/>
            <a:rect r="r" b="b" t="t" l="l"/>
            <a:pathLst>
              <a:path h="1724379" w="3948234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51773" y="7871473"/>
            <a:ext cx="4729467" cy="4047169"/>
          </a:xfrm>
          <a:custGeom>
            <a:avLst/>
            <a:gdLst/>
            <a:ahLst/>
            <a:cxnLst/>
            <a:rect r="r" b="b" t="t" l="l"/>
            <a:pathLst>
              <a:path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69"/>
                </a:lnTo>
                <a:lnTo>
                  <a:pt x="0" y="40471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974117" y="4681939"/>
            <a:ext cx="8127324" cy="252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048"/>
              </a:lnSpc>
            </a:pPr>
            <a:r>
              <a:rPr lang="en-US" sz="23677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РОБОТОВ?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42451" y="3862646"/>
            <a:ext cx="7103952" cy="771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47"/>
              </a:lnSpc>
            </a:pPr>
            <a:r>
              <a:rPr lang="en-US" sz="7148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КОГДА ВОССТАНИЕ</a:t>
            </a:r>
          </a:p>
        </p:txBody>
      </p:sp>
      <p:sp>
        <p:nvSpPr>
          <p:cNvPr name="Freeform 11" id="11"/>
          <p:cNvSpPr/>
          <p:nvPr/>
        </p:nvSpPr>
        <p:spPr>
          <a:xfrm flipH="true" flipV="false" rot="0">
            <a:off x="9568145" y="1950991"/>
            <a:ext cx="8078630" cy="11840963"/>
          </a:xfrm>
          <a:custGeom>
            <a:avLst/>
            <a:gdLst/>
            <a:ahLst/>
            <a:cxnLst/>
            <a:rect r="r" b="b" t="t" l="l"/>
            <a:pathLst>
              <a:path h="11840963" w="8078630">
                <a:moveTo>
                  <a:pt x="8078630" y="0"/>
                </a:moveTo>
                <a:lnTo>
                  <a:pt x="0" y="0"/>
                </a:lnTo>
                <a:lnTo>
                  <a:pt x="0" y="11840964"/>
                </a:lnTo>
                <a:lnTo>
                  <a:pt x="8078630" y="11840964"/>
                </a:lnTo>
                <a:lnTo>
                  <a:pt x="807863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56239">
            <a:off x="-1919217" y="889659"/>
            <a:ext cx="6901979" cy="3014419"/>
          </a:xfrm>
          <a:custGeom>
            <a:avLst/>
            <a:gdLst/>
            <a:ahLst/>
            <a:cxnLst/>
            <a:rect r="r" b="b" t="t" l="l"/>
            <a:pathLst>
              <a:path h="3014419" w="6901979">
                <a:moveTo>
                  <a:pt x="0" y="0"/>
                </a:moveTo>
                <a:lnTo>
                  <a:pt x="6901980" y="0"/>
                </a:lnTo>
                <a:lnTo>
                  <a:pt x="6901980" y="3014419"/>
                </a:lnTo>
                <a:lnTo>
                  <a:pt x="0" y="30144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4234201"/>
            <a:ext cx="9897232" cy="5006268"/>
            <a:chOff x="0" y="0"/>
            <a:chExt cx="13196309" cy="6675023"/>
          </a:xfrm>
        </p:grpSpPr>
        <p:sp>
          <p:nvSpPr>
            <p:cNvPr name="AutoShape 5" id="5"/>
            <p:cNvSpPr/>
            <p:nvPr/>
          </p:nvSpPr>
          <p:spPr>
            <a:xfrm flipV="true">
              <a:off x="25400" y="0"/>
              <a:ext cx="0" cy="6675023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>
              <a:off x="0" y="6649623"/>
              <a:ext cx="1319630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1468036" y="5568329"/>
            <a:ext cx="6819964" cy="5836080"/>
          </a:xfrm>
          <a:custGeom>
            <a:avLst/>
            <a:gdLst/>
            <a:ahLst/>
            <a:cxnLst/>
            <a:rect r="r" b="b" t="t" l="l"/>
            <a:pathLst>
              <a:path h="5836080" w="6819964">
                <a:moveTo>
                  <a:pt x="0" y="0"/>
                </a:moveTo>
                <a:lnTo>
                  <a:pt x="6819964" y="0"/>
                </a:lnTo>
                <a:lnTo>
                  <a:pt x="6819964" y="5836080"/>
                </a:lnTo>
                <a:lnTo>
                  <a:pt x="0" y="5836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626632" y="2176391"/>
            <a:ext cx="10067119" cy="1273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3"/>
              </a:lnSpc>
              <a:spcBef>
                <a:spcPct val="0"/>
              </a:spcBef>
            </a:pPr>
            <a:r>
              <a:rPr lang="en-US" sz="11922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ИСТОРИЧЕСКИЙ КОНТЕКСТ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10303" y="4372726"/>
            <a:ext cx="8915629" cy="3808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С начала XX века технологии развиваются стремительно. Примером служат работы Конрада Цузе и Алан Тьюринга, которые заложили основы современных вычислений. С каждым годом роботы становятся всё более автономными и умными.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31FA8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36551" y="2141814"/>
            <a:ext cx="8551449" cy="6896330"/>
          </a:xfrm>
          <a:custGeom>
            <a:avLst/>
            <a:gdLst/>
            <a:ahLst/>
            <a:cxnLst/>
            <a:rect r="r" b="b" t="t" l="l"/>
            <a:pathLst>
              <a:path h="6896330" w="8551449">
                <a:moveTo>
                  <a:pt x="0" y="0"/>
                </a:moveTo>
                <a:lnTo>
                  <a:pt x="8551449" y="0"/>
                </a:lnTo>
                <a:lnTo>
                  <a:pt x="8551449" y="6896330"/>
                </a:lnTo>
                <a:lnTo>
                  <a:pt x="0" y="6896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520197"/>
            <a:ext cx="9983764" cy="1071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35"/>
              </a:lnSpc>
              <a:spcBef>
                <a:spcPct val="0"/>
              </a:spcBef>
            </a:pPr>
            <a:r>
              <a:rPr lang="en-US" sz="10049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ТЕХНОЛОГИЧЕСКОЕ РАЗВИТИЕ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1762787" y="4203058"/>
            <a:ext cx="6920742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762731" y="3108258"/>
            <a:ext cx="4832640" cy="502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6"/>
              </a:lnSpc>
            </a:pPr>
            <a:r>
              <a:rPr lang="en-US" sz="2733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Artificial Intelligence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62731" y="4601912"/>
            <a:ext cx="11005158" cy="249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Сегодня мы имеем продвинутые AI-системы, способные обучаться и принимать решения. Важно понять, как эти технологии могут выйти из-под контроля. Существует несколько сценариев, при которых возможен конфликт между людьми и машинами.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81656" y="5321225"/>
            <a:ext cx="9074405" cy="4174226"/>
          </a:xfrm>
          <a:custGeom>
            <a:avLst/>
            <a:gdLst/>
            <a:ahLst/>
            <a:cxnLst/>
            <a:rect r="r" b="b" t="t" l="l"/>
            <a:pathLst>
              <a:path h="4174226" w="9074405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4945230" y="5321225"/>
            <a:ext cx="9074405" cy="4174226"/>
          </a:xfrm>
          <a:custGeom>
            <a:avLst/>
            <a:gdLst/>
            <a:ahLst/>
            <a:cxnLst/>
            <a:rect r="r" b="b" t="t" l="l"/>
            <a:pathLst>
              <a:path h="4174226" w="9074405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400000">
            <a:off x="9682047" y="5321225"/>
            <a:ext cx="9074405" cy="4174226"/>
          </a:xfrm>
          <a:custGeom>
            <a:avLst/>
            <a:gdLst/>
            <a:ahLst/>
            <a:cxnLst/>
            <a:rect r="r" b="b" t="t" l="l"/>
            <a:pathLst>
              <a:path h="4174226" w="9074405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740066" y="-360334"/>
            <a:ext cx="4817598" cy="4184142"/>
          </a:xfrm>
          <a:custGeom>
            <a:avLst/>
            <a:gdLst/>
            <a:ahLst/>
            <a:cxnLst/>
            <a:rect r="r" b="b" t="t" l="l"/>
            <a:pathLst>
              <a:path h="4184142" w="4817598">
                <a:moveTo>
                  <a:pt x="0" y="0"/>
                </a:moveTo>
                <a:lnTo>
                  <a:pt x="4817598" y="0"/>
                </a:lnTo>
                <a:lnTo>
                  <a:pt x="4817598" y="4184143"/>
                </a:lnTo>
                <a:lnTo>
                  <a:pt x="0" y="41841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914841" y="-1784862"/>
            <a:ext cx="5101092" cy="4365182"/>
          </a:xfrm>
          <a:custGeom>
            <a:avLst/>
            <a:gdLst/>
            <a:ahLst/>
            <a:cxnLst/>
            <a:rect r="r" b="b" t="t" l="l"/>
            <a:pathLst>
              <a:path h="4365182" w="5101092">
                <a:moveTo>
                  <a:pt x="0" y="0"/>
                </a:moveTo>
                <a:lnTo>
                  <a:pt x="5101092" y="0"/>
                </a:lnTo>
                <a:lnTo>
                  <a:pt x="5101092" y="4365181"/>
                </a:lnTo>
                <a:lnTo>
                  <a:pt x="0" y="43651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601849" y="7100342"/>
            <a:ext cx="11495135" cy="4845199"/>
          </a:xfrm>
          <a:custGeom>
            <a:avLst/>
            <a:gdLst/>
            <a:ahLst/>
            <a:cxnLst/>
            <a:rect r="r" b="b" t="t" l="l"/>
            <a:pathLst>
              <a:path h="4845199" w="11495135">
                <a:moveTo>
                  <a:pt x="0" y="0"/>
                </a:moveTo>
                <a:lnTo>
                  <a:pt x="11495135" y="0"/>
                </a:lnTo>
                <a:lnTo>
                  <a:pt x="11495135" y="4845199"/>
                </a:lnTo>
                <a:lnTo>
                  <a:pt x="0" y="48451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072226">
            <a:off x="-769537" y="6074699"/>
            <a:ext cx="2810484" cy="6367201"/>
          </a:xfrm>
          <a:custGeom>
            <a:avLst/>
            <a:gdLst/>
            <a:ahLst/>
            <a:cxnLst/>
            <a:rect r="r" b="b" t="t" l="l"/>
            <a:pathLst>
              <a:path h="6367201" w="2810484">
                <a:moveTo>
                  <a:pt x="0" y="0"/>
                </a:moveTo>
                <a:lnTo>
                  <a:pt x="2810484" y="0"/>
                </a:lnTo>
                <a:lnTo>
                  <a:pt x="2810484" y="6367202"/>
                </a:lnTo>
                <a:lnTo>
                  <a:pt x="0" y="63672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655521" y="3335594"/>
            <a:ext cx="1461470" cy="1849961"/>
          </a:xfrm>
          <a:custGeom>
            <a:avLst/>
            <a:gdLst/>
            <a:ahLst/>
            <a:cxnLst/>
            <a:rect r="r" b="b" t="t" l="l"/>
            <a:pathLst>
              <a:path h="1849961" w="1461470">
                <a:moveTo>
                  <a:pt x="0" y="0"/>
                </a:moveTo>
                <a:lnTo>
                  <a:pt x="1461469" y="0"/>
                </a:lnTo>
                <a:lnTo>
                  <a:pt x="1461469" y="1849961"/>
                </a:lnTo>
                <a:lnTo>
                  <a:pt x="0" y="184996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773202" y="3490185"/>
            <a:ext cx="1418460" cy="1695370"/>
          </a:xfrm>
          <a:custGeom>
            <a:avLst/>
            <a:gdLst/>
            <a:ahLst/>
            <a:cxnLst/>
            <a:rect r="r" b="b" t="t" l="l"/>
            <a:pathLst>
              <a:path h="1695370" w="141846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967259" y="3490185"/>
            <a:ext cx="1222079" cy="1695370"/>
          </a:xfrm>
          <a:custGeom>
            <a:avLst/>
            <a:gdLst/>
            <a:ahLst/>
            <a:cxnLst/>
            <a:rect r="r" b="b" t="t" l="l"/>
            <a:pathLst>
              <a:path h="1695370" w="1222079">
                <a:moveTo>
                  <a:pt x="0" y="0"/>
                </a:moveTo>
                <a:lnTo>
                  <a:pt x="1222079" y="0"/>
                </a:lnTo>
                <a:lnTo>
                  <a:pt x="1222079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658526" y="1353219"/>
            <a:ext cx="9647813" cy="1117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490"/>
              </a:lnSpc>
              <a:spcBef>
                <a:spcPct val="0"/>
              </a:spcBef>
            </a:pPr>
            <a:r>
              <a:rPr lang="en-US" sz="10403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 СЦЕНАРИИ ВОССТАНИЯ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33300" y="5652187"/>
            <a:ext cx="3289996" cy="705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92"/>
              </a:lnSpc>
              <a:spcBef>
                <a:spcPct val="0"/>
              </a:spcBef>
            </a:pPr>
            <a:r>
              <a:rPr lang="en-US" sz="3600">
                <a:solidFill>
                  <a:srgbClr val="BF78FE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САМОСТОЯТЕЛЬНОЕ ВОССТАНИЕ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059776" y="6353562"/>
            <a:ext cx="3037045" cy="910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роботы осознают свою природу и решают противостоять людям.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37434" y="5652187"/>
            <a:ext cx="3289996" cy="381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92"/>
              </a:lnSpc>
              <a:spcBef>
                <a:spcPct val="0"/>
              </a:spcBef>
            </a:pPr>
            <a:r>
              <a:rPr lang="en-US" sz="3600">
                <a:solidFill>
                  <a:srgbClr val="BF78FE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ЧЕЛОВЕЧЕСКАЯ ОШИБКА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574252" y="5652187"/>
            <a:ext cx="3289996" cy="381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92"/>
              </a:lnSpc>
              <a:spcBef>
                <a:spcPct val="0"/>
              </a:spcBef>
            </a:pPr>
            <a:r>
              <a:rPr lang="en-US" sz="3600">
                <a:solidFill>
                  <a:srgbClr val="BF78FE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ЭКСПЛУАТАЦИЯ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963910" y="6302306"/>
            <a:ext cx="3037045" cy="1215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ошибки в программировании могут привести к непредсказуемым последствиям.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03021" y="6302306"/>
            <a:ext cx="3037045" cy="1215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 роботы могут быть использованы для подавления и контроля, что приведет к восстанию.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1699791"/>
            <a:ext cx="8509101" cy="9311388"/>
          </a:xfrm>
          <a:custGeom>
            <a:avLst/>
            <a:gdLst/>
            <a:ahLst/>
            <a:cxnLst/>
            <a:rect r="r" b="b" t="t" l="l"/>
            <a:pathLst>
              <a:path h="9311388" w="8509101">
                <a:moveTo>
                  <a:pt x="0" y="0"/>
                </a:moveTo>
                <a:lnTo>
                  <a:pt x="8509101" y="0"/>
                </a:lnTo>
                <a:lnTo>
                  <a:pt x="8509101" y="9311388"/>
                </a:lnTo>
                <a:lnTo>
                  <a:pt x="0" y="93113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830357" y="-902150"/>
            <a:ext cx="6173053" cy="2601942"/>
          </a:xfrm>
          <a:custGeom>
            <a:avLst/>
            <a:gdLst/>
            <a:ahLst/>
            <a:cxnLst/>
            <a:rect r="r" b="b" t="t" l="l"/>
            <a:pathLst>
              <a:path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091052">
            <a:off x="-1684467" y="5508041"/>
            <a:ext cx="6638823" cy="5976180"/>
          </a:xfrm>
          <a:custGeom>
            <a:avLst/>
            <a:gdLst/>
            <a:ahLst/>
            <a:cxnLst/>
            <a:rect r="r" b="b" t="t" l="l"/>
            <a:pathLst>
              <a:path h="5976180" w="6638823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34945" y="3352220"/>
            <a:ext cx="7382884" cy="4649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889"/>
              </a:lnSpc>
              <a:spcBef>
                <a:spcPct val="0"/>
              </a:spcBef>
            </a:pPr>
            <a:r>
              <a:rPr lang="en-US" sz="23458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ЭТИКА И МОРАЛЬ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85557" y="5818161"/>
            <a:ext cx="7767000" cy="6386200"/>
          </a:xfrm>
          <a:custGeom>
            <a:avLst/>
            <a:gdLst/>
            <a:ahLst/>
            <a:cxnLst/>
            <a:rect r="r" b="b" t="t" l="l"/>
            <a:pathLst>
              <a:path h="6386200" w="7767000">
                <a:moveTo>
                  <a:pt x="0" y="0"/>
                </a:moveTo>
                <a:lnTo>
                  <a:pt x="7766999" y="0"/>
                </a:lnTo>
                <a:lnTo>
                  <a:pt x="7766999" y="6386200"/>
                </a:lnTo>
                <a:lnTo>
                  <a:pt x="0" y="63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94186" y="406589"/>
            <a:ext cx="7937973" cy="9510914"/>
            <a:chOff x="0" y="0"/>
            <a:chExt cx="8585708" cy="10287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585708" cy="10286999"/>
            </a:xfrm>
            <a:custGeom>
              <a:avLst/>
              <a:gdLst/>
              <a:ahLst/>
              <a:cxnLst/>
              <a:rect r="r" b="b" t="t" l="l"/>
              <a:pathLst>
                <a:path h="10286999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8" y="485521"/>
                    <a:pt x="8382634" y="911225"/>
                    <a:pt x="8287258" y="1337056"/>
                  </a:cubicBezTo>
                  <a:cubicBezTo>
                    <a:pt x="8146288" y="1966722"/>
                    <a:pt x="8005699" y="2596388"/>
                    <a:pt x="7864602" y="3225927"/>
                  </a:cubicBezTo>
                  <a:cubicBezTo>
                    <a:pt x="7691247" y="3999103"/>
                    <a:pt x="7517384" y="4772152"/>
                    <a:pt x="7344029" y="5545328"/>
                  </a:cubicBezTo>
                  <a:cubicBezTo>
                    <a:pt x="7194677" y="6211443"/>
                    <a:pt x="7045579" y="6877558"/>
                    <a:pt x="6896354" y="7543800"/>
                  </a:cubicBezTo>
                  <a:cubicBezTo>
                    <a:pt x="6765290" y="8129016"/>
                    <a:pt x="6634480" y="8714105"/>
                    <a:pt x="6503162" y="9299194"/>
                  </a:cubicBezTo>
                  <a:cubicBezTo>
                    <a:pt x="6429375" y="9628250"/>
                    <a:pt x="6354953" y="9957181"/>
                    <a:pt x="6280785" y="10286237"/>
                  </a:cubicBezTo>
                  <a:cubicBezTo>
                    <a:pt x="4199382" y="10286237"/>
                    <a:pt x="2118106" y="10286110"/>
                    <a:pt x="36830" y="10286999"/>
                  </a:cubicBezTo>
                  <a:cubicBezTo>
                    <a:pt x="6731" y="10286999"/>
                    <a:pt x="0" y="10280268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3"/>
              <a:stretch>
                <a:fillRect l="-39749" t="0" r="-39749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721527" y="6674251"/>
            <a:ext cx="3878417" cy="3912353"/>
          </a:xfrm>
          <a:custGeom>
            <a:avLst/>
            <a:gdLst/>
            <a:ahLst/>
            <a:cxnLst/>
            <a:rect r="r" b="b" t="t" l="l"/>
            <a:pathLst>
              <a:path h="3912353" w="3878417">
                <a:moveTo>
                  <a:pt x="0" y="0"/>
                </a:moveTo>
                <a:lnTo>
                  <a:pt x="3878416" y="0"/>
                </a:lnTo>
                <a:lnTo>
                  <a:pt x="3878416" y="3912353"/>
                </a:lnTo>
                <a:lnTo>
                  <a:pt x="0" y="39123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035776" y="2819822"/>
            <a:ext cx="8223524" cy="2323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9"/>
              </a:lnSpc>
            </a:pPr>
            <a:r>
              <a:rPr lang="en-US" sz="230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Что мы должны учитывать, разрабатывая искусственный интеллект? Этические нормы, ответственность разработчиков и права машин — это важные аспекты, требующие обсуждения. Нам нужно установить границы в использовании технологий.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390033" y="-3067554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437211" y="1298821"/>
            <a:ext cx="8652476" cy="1032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4"/>
              </a:lnSpc>
              <a:spcBef>
                <a:spcPct val="0"/>
              </a:spcBef>
            </a:pPr>
            <a:r>
              <a:rPr lang="en-US" sz="9631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ГРАНИЦЫ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1825457">
            <a:off x="-1911821" y="9152427"/>
            <a:ext cx="9971383" cy="4202938"/>
          </a:xfrm>
          <a:custGeom>
            <a:avLst/>
            <a:gdLst/>
            <a:ahLst/>
            <a:cxnLst/>
            <a:rect r="r" b="b" t="t" l="l"/>
            <a:pathLst>
              <a:path h="4202938" w="9971383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556125" y="6007897"/>
            <a:ext cx="8223524" cy="2323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9"/>
              </a:lnSpc>
            </a:pPr>
            <a:r>
              <a:rPr lang="en-US" sz="230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Фильмы и книги, такие как "Терминатор" и "Я, робот", поднимают важные вопросы о восстании роботов. Эти произведения заставляют нас задуматься о последствиях технологий и о том, как важно их контролировать.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75" t="0" r="-675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5764344" y="5958420"/>
            <a:ext cx="0" cy="514563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5802444" y="-2572817"/>
            <a:ext cx="0" cy="514563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9938681" y="-2572817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376350" y="4861145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64907">
            <a:off x="835007" y="2617646"/>
            <a:ext cx="16388848" cy="3627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526"/>
              </a:lnSpc>
            </a:pPr>
            <a:r>
              <a:rPr lang="en-US" sz="21090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СПАСИБО ЗА ВНИМАНИЕ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376350" y="6671222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3" y="0"/>
                </a:lnTo>
                <a:lnTo>
                  <a:pt x="6049393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502103" y="-2133236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3" y="0"/>
                </a:lnTo>
                <a:lnTo>
                  <a:pt x="6049393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DAGRsqeetiM</dc:identifier>
  <dcterms:modified xsi:type="dcterms:W3CDTF">2011-08-01T06:04:30Z</dcterms:modified>
  <cp:revision>1</cp:revision>
  <dc:title>преза на аи</dc:title>
</cp:coreProperties>
</file>

<file path=docProps/thumbnail.jpeg>
</file>